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4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Mis%20documentos\proyecto%20grafica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lsy%20Giovanna\Configuraci&#243;n%20local\Archivos%20temporales%20de%20Internet\Content.IE5\0DUJSLAV\Gr&#225;fico+e..%5b1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36"/>
  <c:chart>
    <c:title>
      <c:tx>
        <c:rich>
          <a:bodyPr/>
          <a:lstStyle/>
          <a:p>
            <a:pPr>
              <a:defRPr/>
            </a:pPr>
            <a:r>
              <a:rPr lang="en-US"/>
              <a:t>Producción de</a:t>
            </a:r>
            <a:r>
              <a:rPr lang="en-US" baseline="0"/>
              <a:t> cocoa </a:t>
            </a:r>
            <a:r>
              <a:rPr lang="en-US"/>
              <a:t>en el mundo</a:t>
            </a:r>
          </a:p>
        </c:rich>
      </c:tx>
      <c:layout>
        <c:manualLayout>
          <c:xMode val="edge"/>
          <c:yMode val="edge"/>
          <c:x val="0.11668580540231419"/>
          <c:y val="2.46096686931426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Hoja3!$A$2</c:f>
              <c:strCache>
                <c:ptCount val="1"/>
                <c:pt idx="0">
                  <c:v>World Cocoa Production</c:v>
                </c:pt>
              </c:strCache>
            </c:strRef>
          </c:tx>
          <c:cat>
            <c:strRef>
              <c:f>Hoja3!$B$1:$M$1</c:f>
              <c:strCache>
                <c:ptCount val="12"/>
                <c:pt idx="0">
                  <c:v>Costa de Marfil</c:v>
                </c:pt>
                <c:pt idx="1">
                  <c:v>Ghana</c:v>
                </c:pt>
                <c:pt idx="2">
                  <c:v>Indonesia</c:v>
                </c:pt>
                <c:pt idx="3">
                  <c:v>Nigeria</c:v>
                </c:pt>
                <c:pt idx="4">
                  <c:v>Brasil</c:v>
                </c:pt>
                <c:pt idx="5">
                  <c:v>Camerun</c:v>
                </c:pt>
                <c:pt idx="6">
                  <c:v>Ecuador</c:v>
                </c:pt>
                <c:pt idx="7">
                  <c:v>Republica Dominicana</c:v>
                </c:pt>
                <c:pt idx="8">
                  <c:v>Nueva Guinea</c:v>
                </c:pt>
                <c:pt idx="9">
                  <c:v>Malasia</c:v>
                </c:pt>
                <c:pt idx="10">
                  <c:v>Colombia</c:v>
                </c:pt>
                <c:pt idx="11">
                  <c:v>México</c:v>
                </c:pt>
              </c:strCache>
            </c:strRef>
          </c:cat>
          <c:val>
            <c:numRef>
              <c:f>Hoja3!$B$2:$M$2</c:f>
              <c:numCache>
                <c:formatCode>0%</c:formatCode>
                <c:ptCount val="12"/>
                <c:pt idx="0">
                  <c:v>0.44000000000000022</c:v>
                </c:pt>
                <c:pt idx="1">
                  <c:v>0.2</c:v>
                </c:pt>
                <c:pt idx="2">
                  <c:v>0.15000000000000011</c:v>
                </c:pt>
                <c:pt idx="3">
                  <c:v>8.0000000000000071E-2</c:v>
                </c:pt>
                <c:pt idx="4">
                  <c:v>7.0000000000000034E-2</c:v>
                </c:pt>
                <c:pt idx="5">
                  <c:v>6.0000000000000039E-2</c:v>
                </c:pt>
                <c:pt idx="6">
                  <c:v>6.0000000000000039E-2</c:v>
                </c:pt>
                <c:pt idx="7">
                  <c:v>5.0000000000000037E-2</c:v>
                </c:pt>
                <c:pt idx="8">
                  <c:v>5.0000000000000037E-2</c:v>
                </c:pt>
                <c:pt idx="9">
                  <c:v>5.0000000000000037E-2</c:v>
                </c:pt>
                <c:pt idx="10">
                  <c:v>5.0000000000000037E-2</c:v>
                </c:pt>
                <c:pt idx="11">
                  <c:v>5.0000000000000037E-2</c:v>
                </c:pt>
              </c:numCache>
            </c:numRef>
          </c:val>
        </c:ser>
        <c:dLbls/>
        <c:shape val="cylinder"/>
        <c:axId val="35793920"/>
        <c:axId val="46089344"/>
        <c:axId val="0"/>
      </c:bar3DChart>
      <c:catAx>
        <c:axId val="35793920"/>
        <c:scaling>
          <c:orientation val="minMax"/>
        </c:scaling>
        <c:axPos val="b"/>
        <c:tickLblPos val="nextTo"/>
        <c:crossAx val="46089344"/>
        <c:crosses val="autoZero"/>
        <c:auto val="1"/>
        <c:lblAlgn val="ctr"/>
        <c:lblOffset val="100"/>
      </c:catAx>
      <c:valAx>
        <c:axId val="46089344"/>
        <c:scaling>
          <c:orientation val="minMax"/>
        </c:scaling>
        <c:axPos val="l"/>
        <c:majorGridlines/>
        <c:numFmt formatCode="0%" sourceLinked="1"/>
        <c:tickLblPos val="nextTo"/>
        <c:crossAx val="3579392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0"/>
  <c:chart>
    <c:title>
      <c:tx>
        <c:rich>
          <a:bodyPr/>
          <a:lstStyle/>
          <a:p>
            <a:pPr>
              <a:defRPr/>
            </a:pPr>
            <a:r>
              <a:rPr lang="es-ES"/>
              <a:t>Rubros de importancia  del cacao entre  los consumidores</a:t>
            </a:r>
          </a:p>
        </c:rich>
      </c:tx>
      <c:layout>
        <c:manualLayout>
          <c:xMode val="edge"/>
          <c:yMode val="edge"/>
          <c:x val="0.12916666666666668"/>
          <c:y val="2.2894243377704912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Percent val="1"/>
            <c:showLeaderLines val="1"/>
          </c:dLbls>
          <c:cat>
            <c:strRef>
              <c:f>Hoja1!$A$31:$A$36</c:f>
              <c:strCache>
                <c:ptCount val="6"/>
                <c:pt idx="0">
                  <c:v>Escala 1</c:v>
                </c:pt>
                <c:pt idx="1">
                  <c:v>Escala 2</c:v>
                </c:pt>
                <c:pt idx="2">
                  <c:v>Escala 3</c:v>
                </c:pt>
                <c:pt idx="3">
                  <c:v>Escala 4</c:v>
                </c:pt>
                <c:pt idx="4">
                  <c:v>Escala 5</c:v>
                </c:pt>
                <c:pt idx="5">
                  <c:v>Escala 6</c:v>
                </c:pt>
              </c:strCache>
            </c:strRef>
          </c:cat>
          <c:val>
            <c:numRef>
              <c:f>Hoja1!$B$31:$B$36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21</c:v>
                </c:pt>
                <c:pt idx="3">
                  <c:v>13</c:v>
                </c:pt>
                <c:pt idx="4">
                  <c:v>5</c:v>
                </c:pt>
                <c:pt idx="5">
                  <c:v>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5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2"/>
  <c:chart>
    <c:title>
      <c:tx>
        <c:rich>
          <a:bodyPr/>
          <a:lstStyle/>
          <a:p>
            <a:pPr>
              <a:defRPr/>
            </a:pPr>
            <a:r>
              <a:rPr lang="es-ES"/>
              <a:t>Principales atracciones al comprar un chocolate</a:t>
            </a:r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Hoja1!$A$60:$A$63</c:f>
              <c:strCache>
                <c:ptCount val="4"/>
                <c:pt idx="0">
                  <c:v>Sabor</c:v>
                </c:pt>
                <c:pt idx="1">
                  <c:v>Contenido nutricional</c:v>
                </c:pt>
                <c:pt idx="2">
                  <c:v>Marca</c:v>
                </c:pt>
                <c:pt idx="3">
                  <c:v>Precio</c:v>
                </c:pt>
              </c:strCache>
            </c:strRef>
          </c:cat>
          <c:val>
            <c:numRef>
              <c:f>Hoja1!$B$60:$B$63</c:f>
              <c:numCache>
                <c:formatCode>General</c:formatCode>
                <c:ptCount val="4"/>
                <c:pt idx="0">
                  <c:v>46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/>
        <c:gapWidth val="55"/>
        <c:gapDepth val="55"/>
        <c:shape val="cylinder"/>
        <c:axId val="53376896"/>
        <c:axId val="53378432"/>
        <c:axId val="0"/>
      </c:bar3DChart>
      <c:catAx>
        <c:axId val="53376896"/>
        <c:scaling>
          <c:orientation val="minMax"/>
        </c:scaling>
        <c:axPos val="b"/>
        <c:majorTickMark val="none"/>
        <c:tickLblPos val="nextTo"/>
        <c:crossAx val="53378432"/>
        <c:crosses val="autoZero"/>
        <c:auto val="1"/>
        <c:lblAlgn val="ctr"/>
        <c:lblOffset val="100"/>
      </c:catAx>
      <c:valAx>
        <c:axId val="533784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33768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0"/>
  <c:chart>
    <c:title>
      <c:tx>
        <c:rich>
          <a:bodyPr/>
          <a:lstStyle/>
          <a:p>
            <a:pPr>
              <a:defRPr/>
            </a:pPr>
            <a:r>
              <a:rPr lang="es-ES"/>
              <a:t>Formas comunes acerca del consumo de chocolate 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explosion val="52"/>
          <c:dLbls>
            <c:dLblPos val="bestFit"/>
            <c:showCatName val="1"/>
            <c:showPercent val="1"/>
            <c:showLeaderLines val="1"/>
          </c:dLbls>
          <c:cat>
            <c:strRef>
              <c:f>Hoja1!$A$82:$A$84</c:f>
              <c:strCache>
                <c:ptCount val="3"/>
                <c:pt idx="0">
                  <c:v>Barra</c:v>
                </c:pt>
                <c:pt idx="1">
                  <c:v>Polvo</c:v>
                </c:pt>
                <c:pt idx="2">
                  <c:v>Liquido</c:v>
                </c:pt>
              </c:strCache>
            </c:strRef>
          </c:cat>
          <c:val>
            <c:numRef>
              <c:f>Hoja1!$B$82:$B$84</c:f>
              <c:numCache>
                <c:formatCode>General</c:formatCode>
                <c:ptCount val="3"/>
                <c:pt idx="0">
                  <c:v>45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0"/>
  <c:chart>
    <c:title>
      <c:tx>
        <c:rich>
          <a:bodyPr/>
          <a:lstStyle/>
          <a:p>
            <a:pPr>
              <a:defRPr/>
            </a:pPr>
            <a:r>
              <a:rPr lang="es-ES" dirty="0"/>
              <a:t>Lo que los consumidores piensan acerca de </a:t>
            </a:r>
            <a:r>
              <a:rPr lang="es-ES" dirty="0" smtClean="0"/>
              <a:t>los chocolates orgánicos</a:t>
            </a:r>
            <a:endParaRPr lang="es-ES" dirty="0"/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0.1201751821610588"/>
          <c:y val="0.22426078785019468"/>
          <c:w val="0.84549176726643505"/>
          <c:h val="0.70536486751782268"/>
        </c:manualLayout>
      </c:layout>
      <c:pie3DChart>
        <c:varyColors val="1"/>
        <c:ser>
          <c:idx val="0"/>
          <c:order val="0"/>
          <c:explosion val="25"/>
          <c:dLbls>
            <c:showVal val="1"/>
            <c:showCatName val="1"/>
            <c:showLeaderLines val="1"/>
          </c:dLbls>
          <c:cat>
            <c:strRef>
              <c:f>Hoja1!$A$1:$A$5</c:f>
              <c:strCache>
                <c:ptCount val="5"/>
                <c:pt idx="0">
                  <c:v>Bajo en calorias</c:v>
                </c:pt>
                <c:pt idx="1">
                  <c:v>Nutritivo</c:v>
                </c:pt>
                <c:pt idx="2">
                  <c:v>Costoso</c:v>
                </c:pt>
                <c:pt idx="3">
                  <c:v>Delicioso</c:v>
                </c:pt>
                <c:pt idx="4">
                  <c:v>Con mayor cantidad de cacao</c:v>
                </c:pt>
              </c:strCache>
            </c:strRef>
          </c:cat>
          <c:val>
            <c:numRef>
              <c:f>Hoja1!$B$1:$B$5</c:f>
              <c:numCache>
                <c:formatCode>General</c:formatCode>
                <c:ptCount val="5"/>
                <c:pt idx="0">
                  <c:v>5</c:v>
                </c:pt>
                <c:pt idx="1">
                  <c:v>30</c:v>
                </c:pt>
                <c:pt idx="2">
                  <c:v>5</c:v>
                </c:pt>
                <c:pt idx="3">
                  <c:v>4</c:v>
                </c:pt>
                <c:pt idx="4">
                  <c:v>6</c:v>
                </c:pt>
              </c:numCache>
            </c:numRef>
          </c:val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2"/>
  <c:chart>
    <c:title>
      <c:tx>
        <c:rich>
          <a:bodyPr/>
          <a:lstStyle/>
          <a:p>
            <a:pPr>
              <a:defRPr/>
            </a:pPr>
            <a:r>
              <a:rPr lang="es-ES" dirty="0" smtClean="0"/>
              <a:t>Características </a:t>
            </a:r>
            <a:r>
              <a:rPr lang="es-ES" dirty="0"/>
              <a:t>que no atraen  al </a:t>
            </a:r>
            <a:r>
              <a:rPr lang="es-ES" dirty="0" smtClean="0"/>
              <a:t>público al </a:t>
            </a:r>
            <a:r>
              <a:rPr lang="es-ES" dirty="0"/>
              <a:t>consumir productos </a:t>
            </a:r>
            <a:r>
              <a:rPr lang="es-ES" dirty="0" smtClean="0"/>
              <a:t>orgánicos</a:t>
            </a:r>
            <a:endParaRPr lang="es-ES" dirty="0"/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Hoja1!$A$22:$A$24</c:f>
              <c:strCache>
                <c:ptCount val="3"/>
                <c:pt idx="0">
                  <c:v>Es muy caro</c:v>
                </c:pt>
                <c:pt idx="1">
                  <c:v>Es dificil de conseguir</c:v>
                </c:pt>
                <c:pt idx="2">
                  <c:v>No me gusta</c:v>
                </c:pt>
              </c:strCache>
            </c:strRef>
          </c:cat>
          <c:val>
            <c:numRef>
              <c:f>Hoja1!$B$22:$B$24</c:f>
              <c:numCache>
                <c:formatCode>General</c:formatCode>
                <c:ptCount val="3"/>
                <c:pt idx="0">
                  <c:v>17</c:v>
                </c:pt>
                <c:pt idx="1">
                  <c:v>30</c:v>
                </c:pt>
                <c:pt idx="2">
                  <c:v>3</c:v>
                </c:pt>
              </c:numCache>
            </c:numRef>
          </c:val>
        </c:ser>
        <c:dLbls/>
        <c:shape val="cylinder"/>
        <c:axId val="53543680"/>
        <c:axId val="53545216"/>
        <c:axId val="0"/>
      </c:bar3DChart>
      <c:catAx>
        <c:axId val="53543680"/>
        <c:scaling>
          <c:orientation val="minMax"/>
        </c:scaling>
        <c:axPos val="b"/>
        <c:majorTickMark val="none"/>
        <c:tickLblPos val="nextTo"/>
        <c:crossAx val="53545216"/>
        <c:crosses val="autoZero"/>
        <c:auto val="1"/>
        <c:lblAlgn val="ctr"/>
        <c:lblOffset val="100"/>
      </c:catAx>
      <c:valAx>
        <c:axId val="535452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No. de personas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35436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0"/>
  <c:chart>
    <c:title>
      <c:tx>
        <c:rich>
          <a:bodyPr/>
          <a:lstStyle/>
          <a:p>
            <a:pPr>
              <a:defRPr/>
            </a:pPr>
            <a:r>
              <a:rPr lang="es-ES" sz="1800" dirty="0"/>
              <a:t>Probabilidad de que el consumidor  compre </a:t>
            </a:r>
            <a:r>
              <a:rPr lang="es-ES" sz="1800" dirty="0" smtClean="0"/>
              <a:t>chocolate orgánico </a:t>
            </a:r>
            <a:endParaRPr lang="es-ES" sz="1800" dirty="0"/>
          </a:p>
        </c:rich>
      </c:tx>
      <c:layout>
        <c:manualLayout>
          <c:xMode val="edge"/>
          <c:yMode val="edge"/>
          <c:x val="0.15445441706429058"/>
          <c:y val="0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Hoja1!$H$1:$H$5</c:f>
              <c:strCache>
                <c:ptCount val="5"/>
                <c:pt idx="0">
                  <c:v>En cuanto salga al mercado</c:v>
                </c:pt>
                <c:pt idx="1">
                  <c:v>Dentro de un tiempo</c:v>
                </c:pt>
                <c:pt idx="2">
                  <c:v>Podria llegar a comprarlo</c:v>
                </c:pt>
                <c:pt idx="3">
                  <c:v>No creo comprarlo</c:v>
                </c:pt>
                <c:pt idx="4">
                  <c:v>No lo compraria</c:v>
                </c:pt>
              </c:strCache>
            </c:strRef>
          </c:cat>
          <c:val>
            <c:numRef>
              <c:f>Hoja1!$I$1:$I$5</c:f>
              <c:numCache>
                <c:formatCode>General</c:formatCode>
                <c:ptCount val="5"/>
                <c:pt idx="0">
                  <c:v>8</c:v>
                </c:pt>
                <c:pt idx="1">
                  <c:v>14</c:v>
                </c:pt>
                <c:pt idx="2">
                  <c:v>22</c:v>
                </c:pt>
                <c:pt idx="3">
                  <c:v>2</c:v>
                </c:pt>
                <c:pt idx="4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2"/>
  <c:chart>
    <c:title>
      <c:tx>
        <c:rich>
          <a:bodyPr/>
          <a:lstStyle/>
          <a:p>
            <a:pPr>
              <a:defRPr/>
            </a:pPr>
            <a:r>
              <a:rPr lang="es-ES"/>
              <a:t>Probabilidad de que se compre  chocolate orgánico sustituyendo  el chocolate convencional </a:t>
            </a:r>
          </a:p>
        </c:rich>
      </c:tx>
      <c:layout/>
    </c:title>
    <c:view3D>
      <c:perspective val="30"/>
    </c:view3D>
    <c:plotArea>
      <c:layout/>
      <c:bar3DChart>
        <c:barDir val="col"/>
        <c:grouping val="stacked"/>
        <c:ser>
          <c:idx val="0"/>
          <c:order val="0"/>
          <c:cat>
            <c:strRef>
              <c:f>Hoja1!$H$25:$H$29</c:f>
              <c:strCache>
                <c:ptCount val="5"/>
                <c:pt idx="0">
                  <c:v>Muy probablemente</c:v>
                </c:pt>
                <c:pt idx="1">
                  <c:v>Probablemente</c:v>
                </c:pt>
                <c:pt idx="2">
                  <c:v>Es poco probable</c:v>
                </c:pt>
                <c:pt idx="3">
                  <c:v>No es nada probable</c:v>
                </c:pt>
                <c:pt idx="4">
                  <c:v>No lo sé</c:v>
                </c:pt>
              </c:strCache>
            </c:strRef>
          </c:cat>
          <c:val>
            <c:numRef>
              <c:f>Hoja1!$I$25:$I$29</c:f>
              <c:numCache>
                <c:formatCode>General</c:formatCode>
                <c:ptCount val="5"/>
                <c:pt idx="0">
                  <c:v>12</c:v>
                </c:pt>
                <c:pt idx="1">
                  <c:v>22</c:v>
                </c:pt>
                <c:pt idx="2">
                  <c:v>11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dLbls/>
        <c:shape val="cylinder"/>
        <c:axId val="53679616"/>
        <c:axId val="53681152"/>
        <c:axId val="0"/>
      </c:bar3DChart>
      <c:catAx>
        <c:axId val="53679616"/>
        <c:scaling>
          <c:orientation val="minMax"/>
        </c:scaling>
        <c:axPos val="b"/>
        <c:majorTickMark val="none"/>
        <c:tickLblPos val="nextTo"/>
        <c:crossAx val="53681152"/>
        <c:crosses val="autoZero"/>
        <c:auto val="1"/>
        <c:lblAlgn val="ctr"/>
        <c:lblOffset val="100"/>
      </c:catAx>
      <c:valAx>
        <c:axId val="536811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No. de personas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3679616"/>
        <c:crosses val="autoZero"/>
        <c:crossBetween val="between"/>
      </c:valAx>
    </c:plotArea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10"/>
  <c:chart>
    <c:title>
      <c:tx>
        <c:rich>
          <a:bodyPr/>
          <a:lstStyle/>
          <a:p>
            <a:pPr>
              <a:defRPr/>
            </a:pPr>
            <a:r>
              <a:rPr lang="es-ES"/>
              <a:t>Interés del consumidor a l saber que el  producto es industrializado en México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31120953630796"/>
          <c:y val="0.23096746167586574"/>
          <c:w val="0.84392655367231662"/>
          <c:h val="0.70084261639262313"/>
        </c:manualLayout>
      </c:layout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Hoja1!$H$60:$H$62</c:f>
              <c:strCache>
                <c:ptCount val="3"/>
                <c:pt idx="0">
                  <c:v>Mas interesante</c:v>
                </c:pt>
                <c:pt idx="1">
                  <c:v>Menos interesante</c:v>
                </c:pt>
                <c:pt idx="2">
                  <c:v>Igualmente interesante</c:v>
                </c:pt>
              </c:strCache>
            </c:strRef>
          </c:cat>
          <c:val>
            <c:numRef>
              <c:f>Hoja1!$I$60:$I$62</c:f>
              <c:numCache>
                <c:formatCode>General</c:formatCode>
                <c:ptCount val="3"/>
                <c:pt idx="0">
                  <c:v>35</c:v>
                </c:pt>
                <c:pt idx="1">
                  <c:v>2</c:v>
                </c:pt>
                <c:pt idx="2">
                  <c:v>13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34315-9580-4510-A6A3-6F4C4BCD0313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87BF-29E0-4699-8EEB-657697C42E0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1656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7BF-29E0-4699-8EEB-657697C42E0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D46D24-B1CF-4875-BFC9-09B18001A111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69C7FD-CAF8-422B-A651-0A48371F3E0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chocolate.jpg"/>
          <p:cNvPicPr>
            <a:picLocks noChangeAspect="1"/>
          </p:cNvPicPr>
          <p:nvPr/>
        </p:nvPicPr>
        <p:blipFill>
          <a:blip r:embed="rId3" cstate="print">
            <a:lum bright="40000"/>
          </a:blip>
          <a:stretch>
            <a:fillRect/>
          </a:stretch>
        </p:blipFill>
        <p:spPr>
          <a:xfrm>
            <a:off x="0" y="-592666"/>
            <a:ext cx="9143999" cy="745066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820472" cy="3672408"/>
          </a:xfrm>
        </p:spPr>
        <p:txBody>
          <a:bodyPr>
            <a:normAutofit/>
          </a:bodyPr>
          <a:lstStyle/>
          <a:p>
            <a:pPr algn="ctr"/>
            <a:r>
              <a:rPr lang="es-MX" sz="80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PRODUCCIÓN   DE CACAO</a:t>
            </a:r>
            <a:endParaRPr lang="es-ES" sz="8000" spc="3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    </a:t>
            </a:r>
          </a:p>
          <a:p>
            <a:pPr>
              <a:buNone/>
            </a:pPr>
            <a:r>
              <a:rPr lang="es-MX" b="1" dirty="0" smtClean="0"/>
              <a:t>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499992" y="1844824"/>
            <a:ext cx="4343400" cy="4724400"/>
          </a:xfrm>
        </p:spPr>
        <p:txBody>
          <a:bodyPr/>
          <a:lstStyle/>
          <a:p>
            <a:pPr>
              <a:buNone/>
            </a:pPr>
            <a:r>
              <a:rPr lang="es-MX" b="1" dirty="0" smtClean="0"/>
              <a:t>    El cacao mexicano no puede competir  en el mercado internacional debido a: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Desabasto interno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El grano  no cuenta  con la calidad de las normas internacionales</a:t>
            </a:r>
            <a:endParaRPr lang="es-ES" dirty="0"/>
          </a:p>
        </p:txBody>
      </p:sp>
      <p:pic>
        <p:nvPicPr>
          <p:cNvPr id="6" name="5 Imagen" descr="ORG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11456">
            <a:off x="739658" y="1561767"/>
            <a:ext cx="3191851" cy="2142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Imagen" descr="mapa_export.jpg"/>
          <p:cNvPicPr>
            <a:picLocks noChangeAspect="1"/>
          </p:cNvPicPr>
          <p:nvPr/>
        </p:nvPicPr>
        <p:blipFill>
          <a:blip r:embed="rId3" cstate="print"/>
          <a:srcRect b="13504"/>
          <a:stretch>
            <a:fillRect/>
          </a:stretch>
        </p:blipFill>
        <p:spPr>
          <a:xfrm rot="381543">
            <a:off x="493513" y="4283226"/>
            <a:ext cx="3992448" cy="1990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dirty="0" smtClean="0"/>
          </a:p>
          <a:p>
            <a:pPr algn="just">
              <a:buFont typeface="Wingdings" pitchFamily="2" charset="2"/>
              <a:buChar char="v"/>
            </a:pPr>
            <a:endParaRPr lang="es-MX" b="1" dirty="0" smtClean="0"/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Los costos de producción son elevados en comparación con otros oferentes a gran escala.</a:t>
            </a:r>
            <a:endParaRPr lang="es-ES" b="1" dirty="0"/>
          </a:p>
        </p:txBody>
      </p:sp>
      <p:pic>
        <p:nvPicPr>
          <p:cNvPr id="5" name="4 Marcador de contenido" descr="cocoa_bean_or_powder_microwave_drying_machi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133896">
            <a:off x="4716016" y="3645024"/>
            <a:ext cx="3843007" cy="2882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 descr="oroverd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33766">
            <a:off x="5292080" y="1340768"/>
            <a:ext cx="3014464" cy="22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Instituciones que apoyan al sector del cacao</a:t>
            </a:r>
            <a:endParaRPr lang="es-ES" dirty="0"/>
          </a:p>
        </p:txBody>
      </p:sp>
      <p:pic>
        <p:nvPicPr>
          <p:cNvPr id="5" name="4 Marcador de contenido" descr="12comparte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037786">
            <a:off x="611560" y="1412776"/>
            <a:ext cx="3435152" cy="2290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SAGARPA.</a:t>
            </a:r>
          </a:p>
          <a:p>
            <a:pPr>
              <a:buFont typeface="Wingdings" pitchFamily="2" charset="2"/>
              <a:buChar char="v"/>
            </a:pPr>
            <a:r>
              <a:rPr lang="es-MX" b="1" dirty="0" smtClean="0"/>
              <a:t>Organización de Productores.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Comité Nacional del Sistema Producto Cacao.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Consejo Nacional de Productos de Cacao.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La  </a:t>
            </a:r>
            <a:r>
              <a:rPr lang="es-MX" b="1" dirty="0" err="1" smtClean="0"/>
              <a:t>Fairtra</a:t>
            </a:r>
            <a:r>
              <a:rPr lang="es-MX" b="1" dirty="0" smtClean="0"/>
              <a:t> de </a:t>
            </a:r>
            <a:r>
              <a:rPr lang="es-MX" b="1" dirty="0" err="1" smtClean="0"/>
              <a:t>Labelling</a:t>
            </a:r>
            <a:r>
              <a:rPr lang="es-MX" b="1" dirty="0" smtClean="0"/>
              <a:t> </a:t>
            </a:r>
            <a:r>
              <a:rPr lang="es-MX" b="1" dirty="0" err="1" smtClean="0"/>
              <a:t>Organization</a:t>
            </a:r>
            <a:r>
              <a:rPr lang="es-MX" b="1" dirty="0" smtClean="0"/>
              <a:t> (FLO).</a:t>
            </a:r>
            <a:endParaRPr lang="es-ES" b="1" dirty="0" smtClean="0"/>
          </a:p>
          <a:p>
            <a:endParaRPr lang="es-ES" dirty="0"/>
          </a:p>
        </p:txBody>
      </p:sp>
      <p:pic>
        <p:nvPicPr>
          <p:cNvPr id="6" name="5 Imagen" descr="GiraEPPR_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40219">
            <a:off x="611560" y="4005064"/>
            <a:ext cx="3527673" cy="2349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Investigación de campo</a:t>
            </a:r>
            <a:endParaRPr lang="es-ES" dirty="0"/>
          </a:p>
        </p:txBody>
      </p:sp>
      <p:graphicFrame>
        <p:nvGraphicFramePr>
          <p:cNvPr id="10" name="4 Gráfico"/>
          <p:cNvGraphicFramePr>
            <a:graphicFrameLocks noGrp="1"/>
          </p:cNvGraphicFramePr>
          <p:nvPr>
            <p:ph idx="1"/>
          </p:nvPr>
        </p:nvGraphicFramePr>
        <p:xfrm>
          <a:off x="0" y="1268760"/>
          <a:ext cx="914400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5 Gráfico"/>
          <p:cNvGraphicFramePr>
            <a:graphicFrameLocks noGrp="1"/>
          </p:cNvGraphicFramePr>
          <p:nvPr>
            <p:ph idx="1"/>
          </p:nvPr>
        </p:nvGraphicFramePr>
        <p:xfrm>
          <a:off x="304800" y="1412777"/>
          <a:ext cx="8587680" cy="4667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6 Gráfico"/>
          <p:cNvGraphicFramePr>
            <a:graphicFrameLocks noGrp="1"/>
          </p:cNvGraphicFramePr>
          <p:nvPr>
            <p:ph idx="1"/>
          </p:nvPr>
        </p:nvGraphicFramePr>
        <p:xfrm>
          <a:off x="-324544" y="1268761"/>
          <a:ext cx="9793088" cy="5589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7 Gráfico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9468544" cy="5445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6" name="8 Gráfico"/>
          <p:cNvGraphicFramePr>
            <a:graphicFrameLocks noGrp="1"/>
          </p:cNvGraphicFramePr>
          <p:nvPr>
            <p:ph idx="1"/>
          </p:nvPr>
        </p:nvGraphicFramePr>
        <p:xfrm>
          <a:off x="0" y="1554163"/>
          <a:ext cx="8991600" cy="5043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10 Gráfico"/>
          <p:cNvGraphicFramePr>
            <a:graphicFrameLocks noGrp="1"/>
          </p:cNvGraphicFramePr>
          <p:nvPr>
            <p:ph idx="1"/>
          </p:nvPr>
        </p:nvGraphicFramePr>
        <p:xfrm>
          <a:off x="0" y="1412777"/>
          <a:ext cx="9144000" cy="5445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11 Gráfico"/>
          <p:cNvGraphicFramePr>
            <a:graphicFrameLocks noGrp="1"/>
          </p:cNvGraphicFramePr>
          <p:nvPr>
            <p:ph idx="1"/>
          </p:nvPr>
        </p:nvGraphicFramePr>
        <p:xfrm>
          <a:off x="0" y="1484784"/>
          <a:ext cx="91440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6858000"/>
          </a:xfrm>
        </p:spPr>
        <p:txBody>
          <a:bodyPr>
            <a:normAutofit/>
          </a:bodyPr>
          <a:lstStyle/>
          <a:p>
            <a:endParaRPr lang="es-MX" sz="4400" b="1" dirty="0" smtClean="0"/>
          </a:p>
          <a:p>
            <a:endParaRPr lang="es-MX" sz="4400" b="1" dirty="0" smtClean="0"/>
          </a:p>
          <a:p>
            <a:pPr>
              <a:buFont typeface="Wingdings" pitchFamily="2" charset="2"/>
              <a:buChar char="v"/>
            </a:pPr>
            <a:r>
              <a:rPr lang="es-MX" sz="2800" b="1" dirty="0" smtClean="0"/>
              <a:t>Los principales productores de cacao son los estados de Tabasco, Chiapas, Guerrero y Oaxaca.</a:t>
            </a:r>
          </a:p>
          <a:p>
            <a:endParaRPr lang="es-MX" b="1" dirty="0" smtClean="0"/>
          </a:p>
          <a:p>
            <a:pPr>
              <a:buNone/>
            </a:pPr>
            <a:endParaRPr lang="es-ES" sz="4400" b="1" dirty="0"/>
          </a:p>
        </p:txBody>
      </p:sp>
      <p:pic>
        <p:nvPicPr>
          <p:cNvPr id="4" name="3 Imagen" descr="full-tabasco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08920"/>
            <a:ext cx="2101179" cy="1600398"/>
          </a:xfrm>
          <a:prstGeom prst="rect">
            <a:avLst/>
          </a:prstGeom>
        </p:spPr>
      </p:pic>
      <p:pic>
        <p:nvPicPr>
          <p:cNvPr id="5" name="4 Imagen" descr="full-guerrero_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708920"/>
            <a:ext cx="2187184" cy="1665905"/>
          </a:xfrm>
          <a:prstGeom prst="rect">
            <a:avLst/>
          </a:prstGeom>
        </p:spPr>
      </p:pic>
      <p:pic>
        <p:nvPicPr>
          <p:cNvPr id="6" name="5 Imagen" descr="full-chiapas_l(2)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581128"/>
            <a:ext cx="2422088" cy="1844824"/>
          </a:xfrm>
          <a:prstGeom prst="rect">
            <a:avLst/>
          </a:prstGeom>
        </p:spPr>
      </p:pic>
      <p:pic>
        <p:nvPicPr>
          <p:cNvPr id="7" name="6 Imagen" descr="full-oaxaca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509120"/>
            <a:ext cx="2448272" cy="186476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12 Gráfico"/>
          <p:cNvGraphicFramePr>
            <a:graphicFrameLocks noGrp="1"/>
          </p:cNvGraphicFramePr>
          <p:nvPr>
            <p:ph idx="1"/>
          </p:nvPr>
        </p:nvGraphicFramePr>
        <p:xfrm>
          <a:off x="-252536" y="1554162"/>
          <a:ext cx="9396536" cy="530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v"/>
            </a:pPr>
            <a:endParaRPr lang="es-MX" sz="2800" b="1" dirty="0" smtClean="0"/>
          </a:p>
          <a:p>
            <a:pPr algn="just">
              <a:buFont typeface="Wingdings" pitchFamily="2" charset="2"/>
              <a:buChar char="v"/>
            </a:pPr>
            <a:endParaRPr lang="es-MX" sz="2800" b="1" dirty="0" smtClean="0"/>
          </a:p>
          <a:p>
            <a:pPr algn="just">
              <a:buFont typeface="Wingdings" pitchFamily="2" charset="2"/>
              <a:buChar char="v"/>
            </a:pPr>
            <a:r>
              <a:rPr lang="es-MX" sz="2800" b="1" dirty="0" smtClean="0"/>
              <a:t>Mucha demanda de cacao seco.</a:t>
            </a:r>
          </a:p>
          <a:p>
            <a:pPr algn="just"/>
            <a:endParaRPr lang="es-MX" sz="2800" b="1" dirty="0" smtClean="0"/>
          </a:p>
          <a:p>
            <a:pPr algn="just">
              <a:buFont typeface="Wingdings" pitchFamily="2" charset="2"/>
              <a:buChar char="v"/>
            </a:pPr>
            <a:r>
              <a:rPr lang="es-MX" sz="2800" b="1" dirty="0" smtClean="0"/>
              <a:t>El  productor primario vende pequeñas cantidades  de cacao “en mazorca” para satisfacer  sus necesidades familiares  más importantes.</a:t>
            </a:r>
          </a:p>
          <a:p>
            <a:pPr algn="just">
              <a:buNone/>
            </a:pPr>
            <a:endParaRPr lang="es-ES" b="1" dirty="0" smtClean="0"/>
          </a:p>
          <a:p>
            <a:pPr algn="just">
              <a:buNone/>
            </a:pPr>
            <a:r>
              <a:rPr lang="es-MX" b="1" dirty="0" smtClean="0"/>
              <a:t>    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Imagen" descr="190218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0436">
            <a:off x="5136720" y="516192"/>
            <a:ext cx="2855861" cy="1902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s_MLM_v_O_f_65086573_12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88883">
            <a:off x="6117707" y="2382947"/>
            <a:ext cx="1991699" cy="1982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 descr="licor-de-caca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15382">
            <a:off x="5194994" y="4418679"/>
            <a:ext cx="2857500" cy="199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disminución de competitividad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800" b="1" dirty="0" smtClean="0"/>
              <a:t>Principales causas</a:t>
            </a:r>
            <a:r>
              <a:rPr lang="es-MX" dirty="0" smtClean="0"/>
              <a:t>:</a:t>
            </a:r>
          </a:p>
          <a:p>
            <a:pPr algn="just">
              <a:buFont typeface="Wingdings" pitchFamily="2" charset="2"/>
              <a:buChar char="v"/>
            </a:pPr>
            <a:r>
              <a:rPr lang="es-MX" sz="2800" b="1" dirty="0" smtClean="0"/>
              <a:t>Los arboles de Tabasco  tienen más  de 40 años de edad.</a:t>
            </a:r>
          </a:p>
          <a:p>
            <a:pPr algn="just">
              <a:buFont typeface="Wingdings" pitchFamily="2" charset="2"/>
              <a:buChar char="v"/>
            </a:pPr>
            <a:r>
              <a:rPr lang="es-MX" sz="2800" b="1" dirty="0" smtClean="0"/>
              <a:t>No se controla la monoliasis, la mancha negra y la falta de tecnificación en el cultivo.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endParaRPr lang="es-ES" dirty="0"/>
          </a:p>
        </p:txBody>
      </p:sp>
      <p:pic>
        <p:nvPicPr>
          <p:cNvPr id="11" name="10 Marcador de contenido" descr="bwy1179432775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463766">
            <a:off x="5264391" y="1371520"/>
            <a:ext cx="27432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Imagen" descr="moniliasis_cacao_idi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32462">
            <a:off x="5356547" y="3518738"/>
            <a:ext cx="2028825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México y el mundo 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r>
              <a:rPr lang="es-MX" b="1" dirty="0" smtClean="0"/>
              <a:t>Países  con  mayor </a:t>
            </a:r>
            <a:r>
              <a:rPr lang="es-ES" b="1" dirty="0" smtClean="0"/>
              <a:t>productividad:</a:t>
            </a:r>
          </a:p>
          <a:p>
            <a:pPr>
              <a:buFont typeface="Wingdings" pitchFamily="2" charset="2"/>
              <a:buChar char="v"/>
            </a:pPr>
            <a:r>
              <a:rPr lang="es-MX" b="1" dirty="0" smtClean="0"/>
              <a:t>Costa de Marfil con 44%.</a:t>
            </a:r>
          </a:p>
          <a:p>
            <a:pPr>
              <a:buFont typeface="Wingdings" pitchFamily="2" charset="2"/>
              <a:buChar char="v"/>
            </a:pPr>
            <a:r>
              <a:rPr lang="es-MX" b="1" dirty="0" smtClean="0"/>
              <a:t>Republica de Ghana mayor a 15%.</a:t>
            </a:r>
          </a:p>
          <a:p>
            <a:pPr>
              <a:buFont typeface="Wingdings" pitchFamily="2" charset="2"/>
              <a:buChar char="v"/>
            </a:pPr>
            <a:r>
              <a:rPr lang="es-MX" b="1" dirty="0" smtClean="0"/>
              <a:t>Indonesia con 15%</a:t>
            </a:r>
          </a:p>
          <a:p>
            <a:pPr algn="ctr">
              <a:buFont typeface="Wingdings" pitchFamily="2" charset="2"/>
              <a:buChar char="v"/>
            </a:pPr>
            <a:endParaRPr lang="es-ES" b="1" dirty="0"/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ph sz="half" idx="1"/>
          </p:nvPr>
        </p:nvGraphicFramePr>
        <p:xfrm>
          <a:off x="251520" y="2348880"/>
          <a:ext cx="439248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Chocolate orgánico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La producción en México es menor al 5% de la producción total del chocolate en el mundo. </a:t>
            </a:r>
          </a:p>
          <a:p>
            <a:pPr algn="just">
              <a:buFont typeface="Wingdings" pitchFamily="2" charset="2"/>
              <a:buChar char="v"/>
            </a:pPr>
            <a:endParaRPr lang="es-MX" b="1" dirty="0" smtClean="0"/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En el periodo de 1997 a 2006 el consumo anual aumentó a 1.05%. </a:t>
            </a:r>
            <a:endParaRPr lang="es-ES" b="1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 </a:t>
            </a:r>
            <a:endParaRPr lang="es-ES" dirty="0"/>
          </a:p>
        </p:txBody>
      </p:sp>
      <p:pic>
        <p:nvPicPr>
          <p:cNvPr id="8" name="7 Imagen" descr="chocolate-pacari-de-buena-me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628800"/>
            <a:ext cx="2894151" cy="2100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 descr="choco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9018">
            <a:off x="6372200" y="3933056"/>
            <a:ext cx="2514433" cy="1678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9 Imagen" descr="fresa_al_chocolate-1232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30024">
            <a:off x="4812427" y="4063829"/>
            <a:ext cx="1194327" cy="1859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283968" y="1556792"/>
            <a:ext cx="4191000" cy="4724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s-MX" b="1" dirty="0" smtClean="0"/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El 95%  del  grano de cacao es el de tipo: básico, corriente, ordinario o bulk  proveniente del grupo  de variedades  llamados </a:t>
            </a:r>
            <a:r>
              <a:rPr lang="es-MX" b="1" i="1" u="sng" dirty="0" smtClean="0"/>
              <a:t>FORASTEROS.</a:t>
            </a:r>
            <a:endParaRPr lang="es-ES" b="1" i="1" u="sng" dirty="0"/>
          </a:p>
        </p:txBody>
      </p:sp>
      <p:pic>
        <p:nvPicPr>
          <p:cNvPr id="5" name="4 Marcador de contenido" descr="b4_3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171218">
            <a:off x="530196" y="1411160"/>
            <a:ext cx="3596139" cy="2389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 descr="Caca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20746">
            <a:off x="1063954" y="3870727"/>
            <a:ext cx="3175000" cy="241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4343400" cy="472440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endParaRPr lang="es-MX" dirty="0" smtClean="0"/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El resto es de grano </a:t>
            </a:r>
            <a:r>
              <a:rPr lang="es-MX" b="1" i="1" u="sng" dirty="0" smtClean="0"/>
              <a:t>fino, </a:t>
            </a:r>
            <a:r>
              <a:rPr lang="es-MX" b="1" i="1" u="sng" dirty="0" err="1" smtClean="0"/>
              <a:t>flavor</a:t>
            </a:r>
            <a:r>
              <a:rPr lang="es-MX" b="1" i="1" u="sng" dirty="0" smtClean="0"/>
              <a:t> o aromático</a:t>
            </a:r>
            <a:r>
              <a:rPr lang="es-MX" b="1" dirty="0" smtClean="0"/>
              <a:t> de variedades criollas.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Un productor mexicano recibe actualmente entre mil 400 y mil 800 dólares por tonelada .</a:t>
            </a:r>
            <a:endParaRPr lang="es-ES" b="1" dirty="0"/>
          </a:p>
        </p:txBody>
      </p:sp>
      <p:pic>
        <p:nvPicPr>
          <p:cNvPr id="9" name="8 Imagen" descr="secado-cacao-7776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31447">
            <a:off x="5004048" y="4149080"/>
            <a:ext cx="3415279" cy="2279699"/>
          </a:xfrm>
          <a:prstGeom prst="rect">
            <a:avLst/>
          </a:prstGeom>
        </p:spPr>
      </p:pic>
      <p:pic>
        <p:nvPicPr>
          <p:cNvPr id="10" name="9 Imagen" descr="pochtec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70888">
            <a:off x="4889975" y="1546039"/>
            <a:ext cx="3221649" cy="2449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 algn="just">
              <a:buFont typeface="Wingdings" pitchFamily="2" charset="2"/>
              <a:buChar char="v"/>
            </a:pPr>
            <a:r>
              <a:rPr lang="es-MX" b="1" dirty="0" smtClean="0"/>
              <a:t>Mientras productores en otros países como Malasia o Costa de Marfil reciben entre mil 200 y mil 300 por tonelada  de cacao fermentado y seco.</a:t>
            </a:r>
            <a:endParaRPr lang="es-ES" b="1" dirty="0"/>
          </a:p>
        </p:txBody>
      </p:sp>
      <p:pic>
        <p:nvPicPr>
          <p:cNvPr id="5" name="4 Marcador de contenido" descr="1320750934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433714">
            <a:off x="4788024" y="1772816"/>
            <a:ext cx="3887389" cy="2350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 descr="prod_cacao1_pren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21715">
            <a:off x="5148064" y="4221088"/>
            <a:ext cx="3230611" cy="2345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462</TotalTime>
  <Words>399</Words>
  <Application>Microsoft Office PowerPoint</Application>
  <PresentationFormat>Presentación en pantalla (4:3)</PresentationFormat>
  <Paragraphs>61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Viajes</vt:lpstr>
      <vt:lpstr>PRODUCCIÓN   DE CACAO</vt:lpstr>
      <vt:lpstr>Diapositiva 2</vt:lpstr>
      <vt:lpstr>Diapositiva 3</vt:lpstr>
      <vt:lpstr> disminución de competitividad</vt:lpstr>
      <vt:lpstr>México y el mundo </vt:lpstr>
      <vt:lpstr>Chocolate orgánico</vt:lpstr>
      <vt:lpstr> </vt:lpstr>
      <vt:lpstr>Diapositiva 8</vt:lpstr>
      <vt:lpstr>Diapositiva 9</vt:lpstr>
      <vt:lpstr>Diapositiva 10</vt:lpstr>
      <vt:lpstr>Diapositiva 11</vt:lpstr>
      <vt:lpstr>Instituciones que apoyan al sector del cacao</vt:lpstr>
      <vt:lpstr>Investigación de campo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Nombre de la organización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Nombre de usuario</dc:creator>
  <cp:lastModifiedBy>Nombre de usuario</cp:lastModifiedBy>
  <cp:revision>50</cp:revision>
  <dcterms:created xsi:type="dcterms:W3CDTF">2012-05-31T01:12:52Z</dcterms:created>
  <dcterms:modified xsi:type="dcterms:W3CDTF">2012-06-15T02:51:35Z</dcterms:modified>
</cp:coreProperties>
</file>